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0" r:id="rId4"/>
    <p:sldId id="264" r:id="rId5"/>
    <p:sldId id="261" r:id="rId6"/>
    <p:sldId id="274" r:id="rId7"/>
    <p:sldId id="262" r:id="rId8"/>
    <p:sldId id="275" r:id="rId9"/>
    <p:sldId id="267" r:id="rId10"/>
    <p:sldId id="257" r:id="rId11"/>
    <p:sldId id="278" r:id="rId12"/>
    <p:sldId id="279" r:id="rId13"/>
    <p:sldId id="280" r:id="rId14"/>
    <p:sldId id="272" r:id="rId15"/>
    <p:sldId id="276" r:id="rId16"/>
    <p:sldId id="277" r:id="rId1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CABC98-C13E-440D-89A9-ABBB807A77B1}" type="datetimeFigureOut">
              <a:rPr lang="ar-IQ" smtClean="0"/>
              <a:t>20/04/1444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0206A06-962B-4515-85C4-6AB341B8DE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38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6A06-962B-4515-85C4-6AB341B8DEF6}" type="slidenum">
              <a:rPr lang="ar-IQ" smtClean="0"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6A06-962B-4515-85C4-6AB341B8DEF6}" type="slidenum">
              <a:rPr lang="ar-IQ" smtClean="0"/>
              <a:t>13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330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160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998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186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720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459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794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84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509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320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302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148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631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747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542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680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79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F5463C-6CED-4214-95ED-5499DB4E1F5D}" type="datetimeFigureOut">
              <a:rPr lang="ar-IQ" smtClean="0"/>
              <a:pPr/>
              <a:t>20/04/1444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D3456D-1745-4236-AA28-B5BBD48A10D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318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Tuning_for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er_te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ensorineural_hearing_lo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Tuning_for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nductive_hearing_los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Special sense</a:t>
            </a:r>
            <a:br>
              <a:rPr lang="en-US" dirty="0">
                <a:solidFill>
                  <a:prstClr val="black"/>
                </a:solidFill>
              </a:rPr>
            </a:br>
            <a:endParaRPr lang="ar-IQ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Massara</a:t>
            </a:r>
            <a:r>
              <a:rPr lang="en-US" dirty="0" smtClean="0"/>
              <a:t> </a:t>
            </a:r>
            <a:r>
              <a:rPr lang="en-US" dirty="0" err="1" smtClean="0"/>
              <a:t>Ghassan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357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4386" y="300778"/>
            <a:ext cx="8574622" cy="838476"/>
          </a:xfrm>
        </p:spPr>
        <p:txBody>
          <a:bodyPr>
            <a:normAutofit/>
          </a:bodyPr>
          <a:lstStyle/>
          <a:p>
            <a:r>
              <a:rPr lang="cs-CZ" sz="40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/>
              </a:rPr>
              <a:t>Tuning fork tests</a:t>
            </a:r>
            <a:endParaRPr lang="ar-IQ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443440" y="2153714"/>
            <a:ext cx="8504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Georgia"/>
              </a:rPr>
              <a:t>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hey allow one to distinguish</a:t>
            </a: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between</a:t>
            </a: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conductive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and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sensorineural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deafness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0236" y="12404"/>
            <a:ext cx="3927445" cy="1986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9095" y="3907957"/>
            <a:ext cx="275869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cs-CZ" sz="3300" dirty="0">
                <a:latin typeface="Georgia"/>
                <a:ea typeface="+mj-ea"/>
                <a:cs typeface="+mj-cs"/>
              </a:rPr>
              <a:t>Weber´s test</a:t>
            </a:r>
            <a:r>
              <a:rPr lang="en-US" sz="3300" dirty="0">
                <a:latin typeface="Georgia"/>
                <a:ea typeface="+mj-ea"/>
                <a:cs typeface="+mj-cs"/>
              </a:rPr>
              <a:t> </a:t>
            </a:r>
            <a:endParaRPr lang="ar-IQ" dirty="0"/>
          </a:p>
        </p:txBody>
      </p:sp>
      <p:sp>
        <p:nvSpPr>
          <p:cNvPr id="7" name="TextBox 6"/>
          <p:cNvSpPr txBox="1"/>
          <p:nvPr/>
        </p:nvSpPr>
        <p:spPr>
          <a:xfrm>
            <a:off x="3674963" y="4020497"/>
            <a:ext cx="3177152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cs-CZ" sz="3300" dirty="0">
                <a:latin typeface="Georgia"/>
                <a:ea typeface="+mj-ea"/>
                <a:cs typeface="+mj-cs"/>
              </a:rPr>
              <a:t>Rinne´s test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852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619" y="0"/>
            <a:ext cx="10018713" cy="1752599"/>
          </a:xfrm>
        </p:spPr>
        <p:txBody>
          <a:bodyPr>
            <a:normAutofit/>
          </a:bodyPr>
          <a:lstStyle/>
          <a:p>
            <a:r>
              <a:rPr lang="cs-CZ" sz="36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/>
              </a:rPr>
              <a:t>Rinne´s test</a:t>
            </a:r>
            <a:endParaRPr lang="ar-IQ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1443367" y="1446662"/>
            <a:ext cx="6895415" cy="5040573"/>
          </a:xfrm>
        </p:spPr>
        <p:txBody>
          <a:bodyPr>
            <a:normAutofit/>
          </a:bodyPr>
          <a:lstStyle/>
          <a:p>
            <a:pPr lvl="0" algn="l" rtl="0"/>
            <a:r>
              <a:rPr lang="en-US" sz="3200" b="1" dirty="0" smtClean="0"/>
              <a:t>Procedure </a:t>
            </a:r>
          </a:p>
          <a:p>
            <a:pPr lvl="0" algn="l" rtl="0"/>
            <a:r>
              <a:rPr lang="en-US" sz="3200" dirty="0" smtClean="0"/>
              <a:t>The </a:t>
            </a:r>
            <a:r>
              <a:rPr lang="en-US" sz="3200" dirty="0" err="1" smtClean="0"/>
              <a:t>Rinne</a:t>
            </a:r>
            <a:r>
              <a:rPr lang="en-US" sz="3200" dirty="0" smtClean="0"/>
              <a:t> test is performed by placing a high frequency  vibrating </a:t>
            </a:r>
            <a:r>
              <a:rPr lang="en-US" sz="3200" dirty="0" smtClean="0">
                <a:hlinkClick r:id="rId2" tooltip="Tuning fork"/>
              </a:rPr>
              <a:t>tuning fork</a:t>
            </a:r>
            <a:r>
              <a:rPr lang="en-US" sz="3200" dirty="0" smtClean="0"/>
              <a:t> against the patient's mastoid bone and asking the patient to tell you when the sound is no longer heard. </a:t>
            </a:r>
          </a:p>
          <a:p>
            <a:pPr algn="l" rtl="0"/>
            <a:endParaRPr lang="ar-IQ" sz="3200" dirty="0"/>
          </a:p>
        </p:txBody>
      </p:sp>
      <p:pic>
        <p:nvPicPr>
          <p:cNvPr id="6" name="irc_mi" descr="http://faculty.irsc.edu/faculty/jschwartz/AP1%20Ch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5260" y="768538"/>
            <a:ext cx="3128606" cy="347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3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20285" y="1192160"/>
            <a:ext cx="10018713" cy="3124201"/>
          </a:xfrm>
        </p:spPr>
        <p:txBody>
          <a:bodyPr>
            <a:normAutofit/>
          </a:bodyPr>
          <a:lstStyle/>
          <a:p>
            <a:pPr lvl="0" algn="l" rtl="0"/>
            <a:r>
              <a:rPr lang="en-US" sz="3200" dirty="0" smtClean="0"/>
              <a:t>Once they signal they can't hear it, quickly position the still vibrating tuning fork 1-2 cm from the auditory canal, and again ask the patient to tell you if they are able to hear the tuning fork.</a:t>
            </a:r>
          </a:p>
          <a:p>
            <a:pPr algn="l" rtl="0"/>
            <a:endParaRPr lang="ar-IQ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4311" y="859809"/>
            <a:ext cx="5858185" cy="450376"/>
          </a:xfrm>
        </p:spPr>
        <p:txBody>
          <a:bodyPr>
            <a:noAutofit/>
          </a:bodyPr>
          <a:lstStyle/>
          <a:p>
            <a:pPr lvl="0" algn="l" rtl="0"/>
            <a:r>
              <a:rPr lang="en-US" sz="2800" b="1" dirty="0" smtClean="0"/>
              <a:t>Results </a:t>
            </a:r>
          </a:p>
          <a:p>
            <a:pPr lvl="0" algn="l" rtl="0">
              <a:buNone/>
            </a:pPr>
            <a:endParaRPr lang="en-US" sz="2800" dirty="0" smtClean="0"/>
          </a:p>
          <a:p>
            <a:pPr algn="l" rtl="0"/>
            <a:endParaRPr lang="ar-IQ" sz="2800" dirty="0"/>
          </a:p>
        </p:txBody>
      </p:sp>
      <p:sp>
        <p:nvSpPr>
          <p:cNvPr id="6" name="مستطيل 5"/>
          <p:cNvSpPr/>
          <p:nvPr/>
        </p:nvSpPr>
        <p:spPr>
          <a:xfrm>
            <a:off x="6096000" y="725245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Air conduction &gt;bone conduction </a:t>
            </a:r>
            <a:endParaRPr lang="ar-IQ" sz="2800" dirty="0"/>
          </a:p>
        </p:txBody>
      </p:sp>
      <p:sp>
        <p:nvSpPr>
          <p:cNvPr id="7" name="مستطيل 6"/>
          <p:cNvSpPr/>
          <p:nvPr/>
        </p:nvSpPr>
        <p:spPr>
          <a:xfrm>
            <a:off x="6096000" y="1492216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Air conduction &lt;bone conduction </a:t>
            </a:r>
            <a:endParaRPr lang="ar-IQ" sz="2800" dirty="0"/>
          </a:p>
        </p:txBody>
      </p:sp>
      <p:sp>
        <p:nvSpPr>
          <p:cNvPr id="9" name="مستطيل 8"/>
          <p:cNvSpPr/>
          <p:nvPr/>
        </p:nvSpPr>
        <p:spPr>
          <a:xfrm>
            <a:off x="1598722" y="1494901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conductive hearing loss </a:t>
            </a:r>
            <a:endParaRPr lang="ar-IQ" sz="2800" b="1" dirty="0"/>
          </a:p>
        </p:txBody>
      </p:sp>
      <p:sp>
        <p:nvSpPr>
          <p:cNvPr id="10" name="مستطيل 9"/>
          <p:cNvSpPr/>
          <p:nvPr/>
        </p:nvSpPr>
        <p:spPr>
          <a:xfrm>
            <a:off x="1561514" y="3741058"/>
            <a:ext cx="9777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800" dirty="0" smtClean="0"/>
              <a:t>In </a:t>
            </a:r>
            <a:r>
              <a:rPr lang="en-US" sz="2800" dirty="0" err="1" smtClean="0"/>
              <a:t>sensorineural</a:t>
            </a:r>
            <a:r>
              <a:rPr lang="en-US" sz="2800" dirty="0" smtClean="0"/>
              <a:t> hearing loss  , the patient appear like normal person so this test must accompany  by </a:t>
            </a:r>
            <a:r>
              <a:rPr lang="en-US" sz="2800" dirty="0" smtClean="0">
                <a:solidFill>
                  <a:srgbClr val="FF3300"/>
                </a:solidFill>
                <a:hlinkClick r:id="rId3" tooltip="Weber test"/>
              </a:rPr>
              <a:t>Weber test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r>
              <a:rPr lang="en-US" sz="2800" dirty="0" smtClean="0"/>
              <a:t>to also detect </a:t>
            </a:r>
            <a:r>
              <a:rPr lang="en-US" sz="2800" dirty="0" err="1" smtClean="0">
                <a:hlinkClick r:id="rId4" tooltip="Sensorineural hearing loss"/>
              </a:rPr>
              <a:t>sensorineural</a:t>
            </a:r>
            <a:r>
              <a:rPr lang="en-US" sz="2800" dirty="0" smtClean="0">
                <a:hlinkClick r:id="rId4" tooltip="Sensorineural hearing loss"/>
              </a:rPr>
              <a:t> hearing loss</a:t>
            </a:r>
            <a:endParaRPr lang="en-US" sz="2800" dirty="0" smtClean="0"/>
          </a:p>
        </p:txBody>
      </p:sp>
      <p:sp>
        <p:nvSpPr>
          <p:cNvPr id="11" name="مستطيل 10"/>
          <p:cNvSpPr/>
          <p:nvPr/>
        </p:nvSpPr>
        <p:spPr>
          <a:xfrm>
            <a:off x="1832103" y="951510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b="1" dirty="0" smtClean="0"/>
              <a:t>Normal Hearing:</a:t>
            </a:r>
            <a:r>
              <a:rPr lang="en-US" sz="2800" dirty="0" smtClean="0"/>
              <a:t>.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377843" y="2167841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sensorineural</a:t>
            </a:r>
            <a:r>
              <a:rPr lang="en-US" sz="2800" b="1" dirty="0" smtClean="0"/>
              <a:t> hearing loss </a:t>
            </a:r>
            <a:endParaRPr lang="ar-IQ" sz="2800" b="1" dirty="0"/>
          </a:p>
        </p:txBody>
      </p:sp>
      <p:sp>
        <p:nvSpPr>
          <p:cNvPr id="13" name="مستطيل 12"/>
          <p:cNvSpPr/>
          <p:nvPr/>
        </p:nvSpPr>
        <p:spPr>
          <a:xfrm>
            <a:off x="6096000" y="2125889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Air conduction &gt;bone conduction </a:t>
            </a:r>
            <a:endParaRPr lang="ar-IQ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cs-CZ" sz="36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/>
              </a:rPr>
              <a:t>Weber´s test</a:t>
            </a:r>
            <a:r>
              <a:rPr lang="en-US" sz="36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/>
              </a:rPr>
              <a:t> </a:t>
            </a:r>
            <a:endParaRPr lang="ar-IQ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744272" y="1219200"/>
            <a:ext cx="666171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251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4817">
                    <a:lumMod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Procedure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D34817">
                  <a:lumMod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r>
              <a:rPr lang="en-US" sz="2800" dirty="0" smtClean="0"/>
              <a:t> a vibrating </a:t>
            </a:r>
            <a:r>
              <a:rPr lang="en-US" sz="2800" u="sng" dirty="0" smtClean="0">
                <a:hlinkClick r:id="rId2" tooltip="Tuning fork"/>
              </a:rPr>
              <a:t>tuning fork</a:t>
            </a:r>
            <a:r>
              <a:rPr lang="en-US" sz="2800" dirty="0" smtClean="0"/>
              <a:t>  is placed in the middle of the forehead</a:t>
            </a:r>
            <a:endParaRPr lang="en-US" sz="2000" dirty="0" smtClean="0"/>
          </a:p>
          <a:p>
            <a:pPr marL="547688" marR="0" lvl="1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2D1F"/>
              </a:buClr>
              <a:buSzPct val="70000"/>
              <a:buFont typeface="Wingdings" panose="05000000000000000000" pitchFamily="2" charset="2"/>
              <a:buChar char="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855D5D">
                  <a:lumMod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" name="irc_mi" descr="http://faculty.irsc.edu/faculty/jschwartz/AP1%20Ch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493" y="1690551"/>
            <a:ext cx="2124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0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9152" y="682389"/>
            <a:ext cx="10018713" cy="4985982"/>
          </a:xfrm>
        </p:spPr>
        <p:txBody>
          <a:bodyPr>
            <a:noAutofit/>
          </a:bodyPr>
          <a:lstStyle/>
          <a:p>
            <a:pPr algn="justLow" rtl="0"/>
            <a:r>
              <a:rPr lang="en-US" sz="2800" b="1" dirty="0" smtClean="0"/>
              <a:t>Results </a:t>
            </a:r>
            <a:r>
              <a:rPr lang="en-US" sz="2800" dirty="0" smtClean="0"/>
              <a:t> </a:t>
            </a:r>
          </a:p>
          <a:p>
            <a:pPr algn="justLow" rtl="0"/>
            <a:r>
              <a:rPr lang="en-US" sz="2800" dirty="0" smtClean="0"/>
              <a:t>A normal </a:t>
            </a:r>
            <a:r>
              <a:rPr lang="en-US" sz="2800" dirty="0" err="1" smtClean="0"/>
              <a:t>weber</a:t>
            </a:r>
            <a:r>
              <a:rPr lang="en-US" sz="2800" dirty="0" smtClean="0"/>
              <a:t> test has a patient reporting the sound heard equally in both sides</a:t>
            </a:r>
          </a:p>
          <a:p>
            <a:pPr algn="justLow" rtl="0">
              <a:buNone/>
            </a:pPr>
            <a:endParaRPr lang="en-US" sz="2800" dirty="0" smtClean="0"/>
          </a:p>
          <a:p>
            <a:pPr algn="justLow" rtl="0"/>
            <a:r>
              <a:rPr lang="en-US" sz="2800" dirty="0" smtClean="0"/>
              <a:t>A patient with a unilateral </a:t>
            </a:r>
            <a:r>
              <a:rPr lang="en-US" sz="2800" dirty="0" smtClean="0">
                <a:hlinkClick r:id="rId2" tooltip="Conductive hearing loss"/>
              </a:rPr>
              <a:t>conductive hearing loss</a:t>
            </a:r>
            <a:r>
              <a:rPr lang="en-US" sz="2800" dirty="0" smtClean="0"/>
              <a:t> ( air conduction defect ) would hear the tuning fork loudest in the affected ear</a:t>
            </a:r>
          </a:p>
          <a:p>
            <a:pPr algn="justLow" rtl="0">
              <a:buNone/>
            </a:pPr>
            <a:endParaRPr lang="en-US" sz="2800" dirty="0" smtClean="0"/>
          </a:p>
          <a:p>
            <a:pPr algn="justLow" rtl="0"/>
            <a:r>
              <a:rPr lang="en-US" sz="2800" dirty="0" smtClean="0"/>
              <a:t>A patient with a unilateral </a:t>
            </a:r>
            <a:r>
              <a:rPr lang="en-US" sz="2800" dirty="0" err="1" smtClean="0"/>
              <a:t>sensorineural</a:t>
            </a:r>
            <a:r>
              <a:rPr lang="en-US" sz="2800" dirty="0" smtClean="0"/>
              <a:t> hearing loss ( bone conduction defect ) would hear the sound louder in the unaffected ear</a:t>
            </a:r>
          </a:p>
          <a:p>
            <a:pPr algn="justLow"/>
            <a:endParaRPr lang="ar-IQ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4310" y="313899"/>
            <a:ext cx="10018713" cy="5477301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FOR EXAMPLE</a:t>
            </a:r>
            <a:r>
              <a:rPr lang="en-US" sz="2800" dirty="0" smtClean="0"/>
              <a:t>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: if the RT . ear hears the sound louder than the left one this indicate </a:t>
            </a:r>
          </a:p>
          <a:p>
            <a:pPr lvl="0" algn="l" rtl="0"/>
            <a:r>
              <a:rPr lang="en-US" sz="2800" dirty="0" smtClean="0"/>
              <a:t>either : air defect in RT </a:t>
            </a:r>
          </a:p>
          <a:p>
            <a:pPr lvl="0" algn="l" rtl="0">
              <a:buNone/>
            </a:pPr>
            <a:r>
              <a:rPr lang="en-US" sz="2800" dirty="0" smtClean="0"/>
              <a:t>or : bone defect  in left </a:t>
            </a:r>
          </a:p>
          <a:p>
            <a:pPr algn="l" rtl="0"/>
            <a:r>
              <a:rPr lang="en-US" sz="2800" dirty="0" smtClean="0"/>
              <a:t>so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Georgia"/>
              </a:rPr>
              <a:t>Rinne´s test</a:t>
            </a:r>
            <a:r>
              <a:rPr lang="en-US" sz="2800" dirty="0" smtClean="0"/>
              <a:t>  must done for RT ear </a:t>
            </a:r>
            <a:endParaRPr lang="ar-IQ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6" y="1676400"/>
            <a:ext cx="10018713" cy="1752599"/>
          </a:xfrm>
        </p:spPr>
        <p:txBody>
          <a:bodyPr/>
          <a:lstStyle/>
          <a:p>
            <a:r>
              <a:rPr lang="en-US" dirty="0"/>
              <a:t>Visual acuity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Low" rtl="0">
              <a:spcAft>
                <a:spcPts val="0"/>
              </a:spcAft>
              <a:buClrTx/>
              <a:buSz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degree to which the details and contour of objects are perceived </a:t>
            </a:r>
          </a:p>
          <a:p>
            <a:pPr marL="342900" lvl="0" indent="-342900" algn="justLow" rtl="0">
              <a:spcAft>
                <a:spcPts val="0"/>
              </a:spcAft>
              <a:buClrTx/>
              <a:buSz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shortest distance by which two lines can be separated and still be perceived as 2 lines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404" y="333372"/>
            <a:ext cx="8577815" cy="21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Measurement</a:t>
            </a:r>
            <a:endParaRPr lang="ar-IQ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43075"/>
            <a:ext cx="10018713" cy="51149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By the use of the </a:t>
            </a:r>
            <a:r>
              <a:rPr lang="en-US" dirty="0" err="1" smtClean="0"/>
              <a:t>Snellen</a:t>
            </a:r>
            <a:r>
              <a:rPr lang="en-US" dirty="0" smtClean="0"/>
              <a:t> chart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    Types </a:t>
            </a:r>
            <a:r>
              <a:rPr lang="en-US" dirty="0"/>
              <a:t>of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chart</a:t>
            </a:r>
            <a:r>
              <a:rPr lang="en-US" dirty="0" smtClean="0"/>
              <a:t> :-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 Letters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Numbers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Snellen “E”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err="1" smtClean="0"/>
              <a:t>Landolt</a:t>
            </a:r>
            <a:r>
              <a:rPr lang="en-US" dirty="0" smtClean="0"/>
              <a:t> Rings</a:t>
            </a:r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4219" y="2242958"/>
            <a:ext cx="3712786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636" y="352424"/>
            <a:ext cx="471487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TW" sz="3300" dirty="0">
                <a:solidFill>
                  <a:schemeClr val="accent1">
                    <a:lumMod val="50000"/>
                  </a:schemeClr>
                </a:solidFill>
                <a:latin typeface="Georgia"/>
                <a:ea typeface="微軟正黑體" panose="020B0604030504040204" pitchFamily="34" charset="-120"/>
                <a:cs typeface="+mj-cs"/>
              </a:rPr>
              <a:t>Standard Test Distances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762" y="3210301"/>
            <a:ext cx="4057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TW" sz="2800" dirty="0" smtClean="0">
                <a:solidFill>
                  <a:schemeClr val="accent4"/>
                </a:solidFill>
                <a:latin typeface="Franklin Gothic Book" panose="020B0503020102020204" pitchFamily="34" charset="0"/>
                <a:cs typeface="FrankRuehl" panose="020E0503060101010101" pitchFamily="34" charset="-79"/>
              </a:rPr>
              <a:t>20ft </a:t>
            </a:r>
            <a:r>
              <a:rPr lang="en-US" altLang="zh-TW" sz="2800" dirty="0">
                <a:solidFill>
                  <a:schemeClr val="accent4"/>
                </a:solidFill>
                <a:latin typeface="Franklin Gothic Book" panose="020B0503020102020204" pitchFamily="34" charset="0"/>
                <a:cs typeface="FrankRuehl" panose="020E0503060101010101" pitchFamily="34" charset="-79"/>
              </a:rPr>
              <a:t>or </a:t>
            </a:r>
            <a:r>
              <a:rPr lang="en-US" altLang="zh-TW" sz="2800" dirty="0" smtClean="0">
                <a:solidFill>
                  <a:schemeClr val="accent4"/>
                </a:solidFill>
                <a:latin typeface="Franklin Gothic Book" panose="020B0503020102020204" pitchFamily="34" charset="0"/>
                <a:cs typeface="FrankRuehl" panose="020E0503060101010101" pitchFamily="34" charset="-79"/>
              </a:rPr>
              <a:t>6M      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4508" y="1240890"/>
            <a:ext cx="2542252" cy="312142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928883" y="18092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dirty="0" smtClean="0"/>
              <a:t>the standard chart distance is 6 </a:t>
            </a:r>
            <a:r>
              <a:rPr lang="en-US" sz="2400" dirty="0" err="1" smtClean="0"/>
              <a:t>metres</a:t>
            </a:r>
            <a:r>
              <a:rPr lang="en-US" sz="2400" dirty="0" smtClean="0"/>
              <a:t> (20 ft), and normal acuity is designated "6/6"</a:t>
            </a:r>
            <a:endParaRPr lang="ar-IQ" sz="2400" dirty="0"/>
          </a:p>
        </p:txBody>
      </p:sp>
      <p:sp>
        <p:nvSpPr>
          <p:cNvPr id="7" name="مستطيل 6"/>
          <p:cNvSpPr/>
          <p:nvPr/>
        </p:nvSpPr>
        <p:spPr>
          <a:xfrm>
            <a:off x="6584242" y="4772883"/>
            <a:ext cx="4267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/>
              <a:t>6</a:t>
            </a:r>
          </a:p>
          <a:p>
            <a:r>
              <a:rPr lang="en-US" sz="3600" dirty="0" smtClean="0"/>
              <a:t>6</a:t>
            </a:r>
            <a:endParaRPr lang="ar-IQ" sz="3600" dirty="0"/>
          </a:p>
        </p:txBody>
      </p:sp>
      <p:sp>
        <p:nvSpPr>
          <p:cNvPr id="10" name="مستطيل 9"/>
          <p:cNvSpPr/>
          <p:nvPr/>
        </p:nvSpPr>
        <p:spPr>
          <a:xfrm>
            <a:off x="2557703" y="4813827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Numerator = distance</a:t>
            </a:r>
            <a:r>
              <a:rPr lang="en-US" u="sng" dirty="0" smtClean="0"/>
              <a:t> </a:t>
            </a:r>
            <a:endParaRPr lang="ar-IQ" u="sng" dirty="0"/>
          </a:p>
        </p:txBody>
      </p:sp>
      <p:sp>
        <p:nvSpPr>
          <p:cNvPr id="11" name="مستطيل 10"/>
          <p:cNvSpPr/>
          <p:nvPr/>
        </p:nvSpPr>
        <p:spPr>
          <a:xfrm>
            <a:off x="1856096" y="5100430"/>
            <a:ext cx="4435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Dominator = the number of the smallest line that a person can read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3858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431" y="47626"/>
            <a:ext cx="10018713" cy="1752599"/>
          </a:xfrm>
        </p:spPr>
        <p:txBody>
          <a:bodyPr/>
          <a:lstStyle/>
          <a:p>
            <a:r>
              <a:rPr lang="en-US" altLang="zh-TW" sz="33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/>
                <a:ea typeface="微軟正黑體" panose="020B0604030504040204" pitchFamily="34" charset="-120"/>
              </a:rPr>
              <a:t>Expected Findings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84310" y="1800225"/>
            <a:ext cx="10018713" cy="5057775"/>
          </a:xfrm>
        </p:spPr>
        <p:txBody>
          <a:bodyPr>
            <a:normAutofit/>
          </a:bodyPr>
          <a:lstStyle/>
          <a:p>
            <a:pPr marL="273050" lvl="0" indent="-273050" algn="l" defTabSz="914400" rtl="0" fontAlgn="base"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en-US" altLang="zh-TW" sz="2700" dirty="0" smtClean="0">
                <a:solidFill>
                  <a:prstClr val="black"/>
                </a:solidFill>
                <a:latin typeface="Georgia"/>
              </a:rPr>
              <a:t>Not able to read any line from 6M distance</a:t>
            </a:r>
          </a:p>
          <a:p>
            <a:pPr marL="0" lvl="0" indent="0" algn="l" defTabSz="914400" rtl="0" fontAlgn="base">
              <a:spcAft>
                <a:spcPct val="0"/>
              </a:spcAft>
              <a:buClr>
                <a:srgbClr val="D34817"/>
              </a:buClr>
              <a:buSzPct val="85000"/>
              <a:buNone/>
              <a:defRPr/>
            </a:pPr>
            <a:r>
              <a:rPr lang="en-US" altLang="zh-TW" sz="2700" dirty="0" smtClean="0">
                <a:solidFill>
                  <a:prstClr val="black"/>
                </a:solidFill>
                <a:latin typeface="Georgia"/>
              </a:rPr>
              <a:t>    repeat the test from 5M </a:t>
            </a:r>
          </a:p>
          <a:p>
            <a:pPr marL="0" lvl="0" indent="0" algn="l" defTabSz="914400" rtl="0" fontAlgn="base">
              <a:spcAft>
                <a:spcPct val="0"/>
              </a:spcAft>
              <a:buClr>
                <a:srgbClr val="D34817"/>
              </a:buClr>
              <a:buSzPct val="85000"/>
              <a:buNone/>
              <a:defRPr/>
            </a:pPr>
            <a:r>
              <a:rPr lang="en-US" altLang="zh-TW" sz="2700" dirty="0" smtClean="0">
                <a:solidFill>
                  <a:prstClr val="black"/>
                </a:solidFill>
                <a:latin typeface="Georgia"/>
              </a:rPr>
              <a:t>                                         4M</a:t>
            </a:r>
          </a:p>
          <a:p>
            <a:pPr marL="0" lvl="0" indent="0" algn="l" defTabSz="914400" rtl="0" fontAlgn="base">
              <a:spcAft>
                <a:spcPct val="0"/>
              </a:spcAft>
              <a:buClr>
                <a:srgbClr val="D34817"/>
              </a:buClr>
              <a:buSzPct val="85000"/>
              <a:buNone/>
              <a:defRPr/>
            </a:pPr>
            <a:r>
              <a:rPr lang="en-US" altLang="zh-TW" sz="2700" dirty="0" smtClean="0">
                <a:solidFill>
                  <a:prstClr val="black"/>
                </a:solidFill>
                <a:latin typeface="Georgia"/>
              </a:rPr>
              <a:t>                                         3M</a:t>
            </a:r>
          </a:p>
          <a:p>
            <a:pPr marL="0" lvl="0" indent="0" algn="l" defTabSz="914400" rtl="0" fontAlgn="base">
              <a:spcAft>
                <a:spcPct val="0"/>
              </a:spcAft>
              <a:buClr>
                <a:srgbClr val="D34817"/>
              </a:buClr>
              <a:buSzPct val="85000"/>
              <a:buNone/>
              <a:defRPr/>
            </a:pPr>
            <a:r>
              <a:rPr lang="en-US" altLang="zh-TW" sz="2700" dirty="0" smtClean="0">
                <a:solidFill>
                  <a:prstClr val="black"/>
                </a:solidFill>
                <a:latin typeface="Georgia"/>
              </a:rPr>
              <a:t>                                         2M</a:t>
            </a:r>
          </a:p>
          <a:p>
            <a:pPr marL="0" lvl="0" indent="0" algn="l" defTabSz="914400" rtl="0" fontAlgn="base">
              <a:spcAft>
                <a:spcPct val="0"/>
              </a:spcAft>
              <a:buClr>
                <a:srgbClr val="D34817"/>
              </a:buClr>
              <a:buSzPct val="85000"/>
              <a:buNone/>
              <a:defRPr/>
            </a:pPr>
            <a:r>
              <a:rPr lang="en-US" altLang="zh-TW" sz="2700" dirty="0" smtClean="0">
                <a:solidFill>
                  <a:prstClr val="black"/>
                </a:solidFill>
                <a:latin typeface="Georgia"/>
              </a:rPr>
              <a:t>                                         1M</a:t>
            </a:r>
          </a:p>
          <a:p>
            <a:pPr marL="0" lvl="0" indent="0" algn="l" defTabSz="914400" rtl="0" fontAlgn="base">
              <a:spcAft>
                <a:spcPct val="0"/>
              </a:spcAft>
              <a:buClr>
                <a:srgbClr val="D34817"/>
              </a:buClr>
              <a:buSzPct val="85000"/>
              <a:buNone/>
              <a:defRPr/>
            </a:pPr>
            <a:endParaRPr lang="en-US" altLang="zh-TW" sz="2700" dirty="0">
              <a:solidFill>
                <a:prstClr val="black"/>
              </a:solidFill>
              <a:latin typeface="Georgia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048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303" y="1383889"/>
            <a:ext cx="10018713" cy="3124201"/>
          </a:xfrm>
        </p:spPr>
        <p:txBody>
          <a:bodyPr>
            <a:normAutofit fontScale="92500"/>
          </a:bodyPr>
          <a:lstStyle/>
          <a:p>
            <a:pPr marL="0" lvl="0" indent="0" algn="justLow" defTabSz="914400" rtl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Q1.what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is the way that is usually used to score VA ?</a:t>
            </a:r>
          </a:p>
          <a:p>
            <a:pPr marL="0" lvl="0" indent="0" algn="justLow" defTabSz="914400" rtl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0" lvl="0" indent="0" algn="justLow" defTabSz="914400" rtl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Q2.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What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do you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do if the patient can’t see the biggest letter?</a:t>
            </a:r>
          </a:p>
          <a:p>
            <a:pPr marL="0" lvl="0" indent="0" algn="justLow" defTabSz="914400" rtl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0" lvl="0" indent="0" algn="justLow" defTabSz="914400" rtl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Q3. What do you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do if the patient can’t see the biggest letter from a distance of 1 meter away from the chart?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34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3050" lvl="0" indent="-273050" defTabSz="914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sz="27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/>
                <a:ea typeface="+mn-ea"/>
                <a:cs typeface="+mn-cs"/>
              </a:rPr>
              <a:t>Color </a:t>
            </a:r>
            <a:r>
              <a:rPr lang="en-US" sz="27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/>
                <a:ea typeface="+mn-ea"/>
                <a:cs typeface="+mn-cs"/>
              </a:rPr>
              <a:t>vision</a:t>
            </a:r>
            <a:br>
              <a:rPr lang="en-US" sz="27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/>
                <a:ea typeface="+mn-ea"/>
                <a:cs typeface="+mn-cs"/>
              </a:rPr>
            </a:br>
            <a:r>
              <a:rPr lang="en-US" sz="27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Color vision&gt;&gt;&gt;&gt;&gt;cones</a:t>
            </a:r>
            <a:br>
              <a:rPr lang="en-US" sz="27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860" y="1866899"/>
            <a:ext cx="10018713" cy="3124201"/>
          </a:xfrm>
        </p:spPr>
        <p:txBody>
          <a:bodyPr/>
          <a:lstStyle/>
          <a:p>
            <a:pPr marL="273050" lvl="0" indent="-273050" algn="l" defTabSz="914400" rtl="0" eaLnBrk="0" fontAlgn="base" hangingPunct="0"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r>
              <a:rPr lang="en-US" sz="2700" dirty="0">
                <a:solidFill>
                  <a:prstClr val="black"/>
                </a:solidFill>
                <a:latin typeface="Georgia"/>
              </a:rPr>
              <a:t>There are 3 types of cone pigments</a:t>
            </a:r>
          </a:p>
          <a:p>
            <a:pPr marL="273050" lvl="0" indent="-273050" algn="l" defTabSz="914400" rtl="0" eaLnBrk="0" fontAlgn="base" hangingPunct="0"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r>
              <a:rPr lang="en-US" sz="2700" dirty="0">
                <a:solidFill>
                  <a:prstClr val="black"/>
                </a:solidFill>
                <a:latin typeface="Georgia"/>
              </a:rPr>
              <a:t>       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Types</a:t>
            </a:r>
            <a:r>
              <a:rPr lang="en-US" sz="2700" dirty="0">
                <a:solidFill>
                  <a:prstClr val="black"/>
                </a:solidFill>
                <a:latin typeface="Georgia"/>
              </a:rPr>
              <a:t>				 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peak absorbance at</a:t>
            </a:r>
          </a:p>
          <a:p>
            <a:pPr marL="273050" lvl="0" indent="-273050" algn="l" defTabSz="914400" rtl="0" eaLnBrk="0" fontAlgn="base" hangingPunct="0"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r>
              <a:rPr lang="en-US" sz="2700" dirty="0">
                <a:solidFill>
                  <a:prstClr val="black"/>
                </a:solidFill>
                <a:latin typeface="Georgia"/>
              </a:rPr>
              <a:t>1. blue sensitive pigments.             440 nm</a:t>
            </a:r>
          </a:p>
          <a:p>
            <a:pPr marL="273050" lvl="0" indent="-273050" algn="l" defTabSz="914400" rtl="0" eaLnBrk="0" fontAlgn="base" hangingPunct="0"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r>
              <a:rPr lang="en-US" sz="2700" dirty="0">
                <a:solidFill>
                  <a:prstClr val="black"/>
                </a:solidFill>
                <a:latin typeface="Georgia"/>
              </a:rPr>
              <a:t>2. green sensitive pigments.           535 nm</a:t>
            </a:r>
          </a:p>
          <a:p>
            <a:pPr marL="273050" lvl="0" indent="-273050" algn="l" defTabSz="914400" rtl="0" eaLnBrk="0" fontAlgn="base" hangingPunct="0">
              <a:spcAft>
                <a:spcPct val="0"/>
              </a:spcAft>
              <a:buClr>
                <a:srgbClr val="D34817"/>
              </a:buClr>
              <a:buSzPct val="85000"/>
              <a:buNone/>
            </a:pPr>
            <a:r>
              <a:rPr lang="en-US" sz="2700" dirty="0">
                <a:solidFill>
                  <a:prstClr val="black"/>
                </a:solidFill>
                <a:latin typeface="Georgia"/>
              </a:rPr>
              <a:t>3. red sensitive pigments.               565 nm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113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816" y="-190500"/>
            <a:ext cx="10018713" cy="1752599"/>
          </a:xfrm>
        </p:spPr>
        <p:txBody>
          <a:bodyPr/>
          <a:lstStyle/>
          <a:p>
            <a:pPr lvl="0" defTabSz="914400" rtl="0">
              <a:spcBef>
                <a:spcPct val="20000"/>
              </a:spcBef>
            </a:pPr>
            <a:r>
              <a:rPr lang="en-US" sz="3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Color blindness</a:t>
            </a:r>
            <a:r>
              <a:rPr lang="en-US" sz="2500" dirty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500" dirty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356" y="1081652"/>
            <a:ext cx="10585342" cy="4694696"/>
          </a:xfrm>
        </p:spPr>
        <p:txBody>
          <a:bodyPr>
            <a:normAutofit fontScale="92500" lnSpcReduction="10000"/>
          </a:bodyPr>
          <a:lstStyle/>
          <a:p>
            <a:pPr marL="0" lvl="0" indent="0" algn="l" defTabSz="914400" rtl="0"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Type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of inheritance</a:t>
            </a:r>
          </a:p>
          <a:p>
            <a:pPr marL="0" lvl="0" indent="0" algn="l" defTabSz="914400" rtl="0">
              <a:spcAft>
                <a:spcPts val="0"/>
              </a:spcAft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Gene for blue sensitive pigments &gt;&gt;&gt;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chrom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7</a:t>
            </a:r>
          </a:p>
          <a:p>
            <a:pPr marL="0" lvl="0" indent="0" algn="l" defTabSz="914400" rtl="0">
              <a:spcAft>
                <a:spcPts val="0"/>
              </a:spcAft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Gene for green and red sensitive pigments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&gt;&gt;&gt;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x linked recessive</a:t>
            </a:r>
            <a:r>
              <a:rPr lang="ar-BH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  </a:t>
            </a:r>
            <a:endParaRPr lang="en-US" sz="3200" dirty="0" smtClean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lvl="0" indent="0" algn="l" defTabSz="914400" rtl="0">
              <a:spcAft>
                <a:spcPts val="0"/>
              </a:spcAft>
              <a:buClrTx/>
              <a:buSzTx/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Male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&gt; female</a:t>
            </a:r>
          </a:p>
          <a:p>
            <a:pPr marL="0" lvl="0" indent="0" algn="l" defTabSz="914400" rtl="0">
              <a:spcAft>
                <a:spcPts val="0"/>
              </a:spcAft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Green, yellow, orange and red colors ( 525 nm -675nm) are normally distinguishable by red and green pigments</a:t>
            </a:r>
          </a:p>
          <a:p>
            <a:pPr marL="0" lvl="0" indent="0" algn="l" defTabSz="914400" rtl="0">
              <a:spcAft>
                <a:spcPts val="0"/>
              </a:spcAft>
              <a:buClrTx/>
              <a:buSzTx/>
              <a:buNone/>
            </a:pPr>
            <a:r>
              <a:rPr lang="en-US" sz="4000" dirty="0" smtClean="0">
                <a:solidFill>
                  <a:srgbClr val="C00000"/>
                </a:solidFill>
                <a:latin typeface="Calibri"/>
              </a:rPr>
              <a:t>          </a:t>
            </a:r>
          </a:p>
          <a:p>
            <a:pPr marL="0" lvl="0" indent="0" algn="l" defTabSz="914400" rtl="0">
              <a:spcAft>
                <a:spcPts val="0"/>
              </a:spcAft>
              <a:buClrTx/>
              <a:buSzTx/>
              <a:buNone/>
            </a:pPr>
            <a:r>
              <a:rPr lang="en-US" sz="40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Calibri"/>
              </a:rPr>
              <a:t>      Test </a:t>
            </a:r>
            <a:r>
              <a:rPr lang="en-US" sz="4000" dirty="0">
                <a:solidFill>
                  <a:srgbClr val="C00000"/>
                </a:solidFill>
                <a:latin typeface="Calibri"/>
              </a:rPr>
              <a:t>&gt;&gt;&gt;&gt; </a:t>
            </a:r>
            <a:r>
              <a:rPr lang="en-US" sz="4000" dirty="0" err="1">
                <a:solidFill>
                  <a:srgbClr val="C00000"/>
                </a:solidFill>
                <a:latin typeface="Calibri"/>
              </a:rPr>
              <a:t>ishihara</a:t>
            </a:r>
            <a:r>
              <a:rPr lang="en-US" sz="4000" dirty="0">
                <a:solidFill>
                  <a:srgbClr val="C00000"/>
                </a:solidFill>
                <a:latin typeface="Calibri"/>
              </a:rPr>
              <a:t> test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955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57325"/>
            <a:ext cx="10018713" cy="1752599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Why do we test hearing?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Is the hearing normal?</a:t>
            </a:r>
          </a:p>
          <a:p>
            <a:pPr algn="l" rtl="0"/>
            <a:r>
              <a:rPr lang="en-US" sz="3600" dirty="0" smtClean="0"/>
              <a:t>What type of hearing loss is it?</a:t>
            </a:r>
            <a:endParaRPr lang="ar-IQ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702" y="306362"/>
            <a:ext cx="1001659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1722</TotalTime>
  <Words>458</Words>
  <Application>Microsoft Office PowerPoint</Application>
  <PresentationFormat>Widescreen</PresentationFormat>
  <Paragraphs>82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微軟正黑體</vt:lpstr>
      <vt:lpstr>Arial</vt:lpstr>
      <vt:lpstr>Calibri</vt:lpstr>
      <vt:lpstr>Corbel</vt:lpstr>
      <vt:lpstr>Franklin Gothic Book</vt:lpstr>
      <vt:lpstr>FrankRuehl</vt:lpstr>
      <vt:lpstr>Georgia</vt:lpstr>
      <vt:lpstr>新細明體</vt:lpstr>
      <vt:lpstr>Tahoma</vt:lpstr>
      <vt:lpstr>Times New Roman</vt:lpstr>
      <vt:lpstr>Wingdings</vt:lpstr>
      <vt:lpstr>Wingdings 2</vt:lpstr>
      <vt:lpstr>Parallax</vt:lpstr>
      <vt:lpstr>Special sense </vt:lpstr>
      <vt:lpstr>Visual acuity</vt:lpstr>
      <vt:lpstr>Measurement</vt:lpstr>
      <vt:lpstr>PowerPoint Presentation</vt:lpstr>
      <vt:lpstr>Expected Findings</vt:lpstr>
      <vt:lpstr>PowerPoint Presentation</vt:lpstr>
      <vt:lpstr>Color vision Color vision&gt;&gt;&gt;&gt;&gt;cones </vt:lpstr>
      <vt:lpstr>Color blindness </vt:lpstr>
      <vt:lpstr>Why do we test hearing?</vt:lpstr>
      <vt:lpstr>Tuning fork tests</vt:lpstr>
      <vt:lpstr>Rinne´s test</vt:lpstr>
      <vt:lpstr>PowerPoint Presentation</vt:lpstr>
      <vt:lpstr>PowerPoint Presentation</vt:lpstr>
      <vt:lpstr>Weber´s test 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awatif radhy</dc:creator>
  <cp:lastModifiedBy>Windows User</cp:lastModifiedBy>
  <cp:revision>45</cp:revision>
  <dcterms:created xsi:type="dcterms:W3CDTF">2018-04-20T21:20:11Z</dcterms:created>
  <dcterms:modified xsi:type="dcterms:W3CDTF">2022-11-14T04:58:06Z</dcterms:modified>
</cp:coreProperties>
</file>